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6" r:id="rId9"/>
    <p:sldId id="269" r:id="rId10"/>
    <p:sldId id="265" r:id="rId11"/>
    <p:sldId id="263" r:id="rId12"/>
    <p:sldId id="267" r:id="rId13"/>
    <p:sldId id="270" r:id="rId14"/>
    <p:sldId id="271" r:id="rId15"/>
    <p:sldId id="272" r:id="rId16"/>
    <p:sldId id="273" r:id="rId17"/>
    <p:sldId id="280" r:id="rId18"/>
    <p:sldId id="281" r:id="rId19"/>
    <p:sldId id="282" r:id="rId20"/>
    <p:sldId id="284" r:id="rId21"/>
    <p:sldId id="277" r:id="rId22"/>
    <p:sldId id="278" r:id="rId23"/>
    <p:sldId id="279" r:id="rId24"/>
    <p:sldId id="274" r:id="rId25"/>
    <p:sldId id="283" r:id="rId26"/>
    <p:sldId id="276" r:id="rId27"/>
    <p:sldId id="275" r:id="rId28"/>
    <p:sldId id="288"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3" d="100"/>
          <a:sy n="63" d="100"/>
        </p:scale>
        <p:origin x="102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BA29-DB19-8A55-FCA5-0C2FEE5E63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CA7F45-B5D6-4109-3A7D-62DEB7FA63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17ED19-A11F-5C97-B4A3-0C2A155EA05F}"/>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5" name="Footer Placeholder 4">
            <a:extLst>
              <a:ext uri="{FF2B5EF4-FFF2-40B4-BE49-F238E27FC236}">
                <a16:creationId xmlns:a16="http://schemas.microsoft.com/office/drawing/2014/main" id="{673C797E-EE98-4830-FD0D-AE17D7938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AAEFC-2AE7-4ECB-8C93-883C3ADB6362}"/>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4236238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8E6BA-8F0F-32D8-52F5-F3428503B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EAC08F-379C-823A-C676-516530283C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32AD8-6D10-57CF-8561-A565008947BB}"/>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5" name="Footer Placeholder 4">
            <a:extLst>
              <a:ext uri="{FF2B5EF4-FFF2-40B4-BE49-F238E27FC236}">
                <a16:creationId xmlns:a16="http://schemas.microsoft.com/office/drawing/2014/main" id="{6EF48634-ED5D-D21B-642D-82D412FBD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73073-D4EE-5694-FDBB-A8F237B227A5}"/>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907143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808C97-BE5C-E978-80AB-EC8FF22CDA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DA8043-6C5F-E547-14C5-639AD2B298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07E43-AD1B-506D-6579-649882BEE261}"/>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5" name="Footer Placeholder 4">
            <a:extLst>
              <a:ext uri="{FF2B5EF4-FFF2-40B4-BE49-F238E27FC236}">
                <a16:creationId xmlns:a16="http://schemas.microsoft.com/office/drawing/2014/main" id="{E52ED5CC-CD52-2707-0550-439E976C5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14748-2693-B5D8-E92B-6340A58A1737}"/>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408873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8162-0455-9EF5-17B7-89F1F3B886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280A3-5381-70BF-F32A-08C6A6CFCB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DE093-E008-DFE0-7D33-E9E37557CF16}"/>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5" name="Footer Placeholder 4">
            <a:extLst>
              <a:ext uri="{FF2B5EF4-FFF2-40B4-BE49-F238E27FC236}">
                <a16:creationId xmlns:a16="http://schemas.microsoft.com/office/drawing/2014/main" id="{EA55B8F2-B82B-D751-268E-2C100C785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FCC54-8887-ECB6-4002-856ECC20668E}"/>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3788574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AA70-8BD0-BB78-7929-A11926B81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0E55DE-2AE3-D054-EAE0-9A1D22DB78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3A7E32-F65E-0DC8-6E48-E120E5961C6E}"/>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5" name="Footer Placeholder 4">
            <a:extLst>
              <a:ext uri="{FF2B5EF4-FFF2-40B4-BE49-F238E27FC236}">
                <a16:creationId xmlns:a16="http://schemas.microsoft.com/office/drawing/2014/main" id="{FF30C9B6-BC8E-BA0E-1750-358332B36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3EA03-66F1-FC78-113B-7567C4638B35}"/>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271452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C4A51-A241-B704-CB38-8C2D113E9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934145-DAA0-9ADA-EA33-9DFD38838B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C7CB8D-6109-872C-A9B0-584277D168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A66CD0-6B4A-5BA4-8F97-C43AEFDB6F73}"/>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6" name="Footer Placeholder 5">
            <a:extLst>
              <a:ext uri="{FF2B5EF4-FFF2-40B4-BE49-F238E27FC236}">
                <a16:creationId xmlns:a16="http://schemas.microsoft.com/office/drawing/2014/main" id="{49EC9440-BC5D-9B94-A264-18926F32E7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8A903-28D7-AE79-3EBD-05DFCDF3C0BC}"/>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3713100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6EAF2-FFC6-11B2-265A-1426F46906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29B7D6-0AEA-62A5-BC8B-2A359FFA45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391864-EBE3-4A39-4FF5-E66C5AD718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6C094F-1F30-F860-60E7-4F9E14FA9C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02DCEF-4371-ED04-257F-CEEFDB5C86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7A7B8A-9DA5-10A7-CD5C-1331889D0C0A}"/>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8" name="Footer Placeholder 7">
            <a:extLst>
              <a:ext uri="{FF2B5EF4-FFF2-40B4-BE49-F238E27FC236}">
                <a16:creationId xmlns:a16="http://schemas.microsoft.com/office/drawing/2014/main" id="{FEB9AC5C-05DA-10C3-7CB1-0C247D3553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316818-2F02-09F8-4EA6-C558B6A873A7}"/>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17495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D7C62-D268-38C6-1840-D98F4AC59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6D16B6-9DA2-31B9-D09B-7DCA240ECCE4}"/>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4" name="Footer Placeholder 3">
            <a:extLst>
              <a:ext uri="{FF2B5EF4-FFF2-40B4-BE49-F238E27FC236}">
                <a16:creationId xmlns:a16="http://schemas.microsoft.com/office/drawing/2014/main" id="{13317CA5-2C96-514B-9EF4-4C2B865BA6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8016EA-A900-5550-4DA3-5FC005DE4736}"/>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137130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7538E-0860-967A-72E4-41EAC04D408C}"/>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3" name="Footer Placeholder 2">
            <a:extLst>
              <a:ext uri="{FF2B5EF4-FFF2-40B4-BE49-F238E27FC236}">
                <a16:creationId xmlns:a16="http://schemas.microsoft.com/office/drawing/2014/main" id="{D9C219CA-3F44-4E38-366D-D5F236FC45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BB9B98-4822-0675-912F-8E1217A1EC36}"/>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1259790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4652-40E5-7331-FF8F-FB8A8A034C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09FC55-AE90-A89F-7667-9A37B2956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56B51D-6C2F-0D44-29A1-2061DCE952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4E2B99-B212-5688-1C95-3CA3EC86AAAE}"/>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6" name="Footer Placeholder 5">
            <a:extLst>
              <a:ext uri="{FF2B5EF4-FFF2-40B4-BE49-F238E27FC236}">
                <a16:creationId xmlns:a16="http://schemas.microsoft.com/office/drawing/2014/main" id="{BA7C1631-FCF9-33DE-170B-E2CF8CD9F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2F85C-49F4-B47C-7173-E9272FE74318}"/>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394641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A6B90-066C-A4E6-B662-A5192D015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5D3390-6427-0DFE-53B1-3711531CD2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A8F1CE-11E7-6C52-2EB6-77DB2745D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D9AA94-691D-36CB-C129-8CCB96E57FF2}"/>
              </a:ext>
            </a:extLst>
          </p:cNvPr>
          <p:cNvSpPr>
            <a:spLocks noGrp="1"/>
          </p:cNvSpPr>
          <p:nvPr>
            <p:ph type="dt" sz="half" idx="10"/>
          </p:nvPr>
        </p:nvSpPr>
        <p:spPr/>
        <p:txBody>
          <a:bodyPr/>
          <a:lstStyle/>
          <a:p>
            <a:fld id="{A1E450BF-00E4-4523-B783-7BAC0ABDE41D}" type="datetimeFigureOut">
              <a:rPr lang="en-US" smtClean="0"/>
              <a:t>8/28/2025</a:t>
            </a:fld>
            <a:endParaRPr lang="en-US"/>
          </a:p>
        </p:txBody>
      </p:sp>
      <p:sp>
        <p:nvSpPr>
          <p:cNvPr id="6" name="Footer Placeholder 5">
            <a:extLst>
              <a:ext uri="{FF2B5EF4-FFF2-40B4-BE49-F238E27FC236}">
                <a16:creationId xmlns:a16="http://schemas.microsoft.com/office/drawing/2014/main" id="{FA424A9A-51B4-157D-5D5E-E661104E9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F407C2-852C-E60F-38E1-690ADE59172F}"/>
              </a:ext>
            </a:extLst>
          </p:cNvPr>
          <p:cNvSpPr>
            <a:spLocks noGrp="1"/>
          </p:cNvSpPr>
          <p:nvPr>
            <p:ph type="sldNum" sz="quarter" idx="12"/>
          </p:nvPr>
        </p:nvSpPr>
        <p:spPr/>
        <p:txBody>
          <a:bodyPr/>
          <a:lstStyle/>
          <a:p>
            <a:fld id="{E708DDD1-8CFE-4600-9088-71F698346BCF}" type="slidenum">
              <a:rPr lang="en-US" smtClean="0"/>
              <a:t>‹#›</a:t>
            </a:fld>
            <a:endParaRPr lang="en-US"/>
          </a:p>
        </p:txBody>
      </p:sp>
    </p:spTree>
    <p:extLst>
      <p:ext uri="{BB962C8B-B14F-4D97-AF65-F5344CB8AC3E}">
        <p14:creationId xmlns:p14="http://schemas.microsoft.com/office/powerpoint/2010/main" val="377294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B2937A-F5FC-B725-5F07-2AE3856DBC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85FD4E-49A0-140E-8578-495C7FDC56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0E5CE-7904-512D-A970-844B51D7E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E450BF-00E4-4523-B783-7BAC0ABDE41D}" type="datetimeFigureOut">
              <a:rPr lang="en-US" smtClean="0"/>
              <a:t>8/28/2025</a:t>
            </a:fld>
            <a:endParaRPr lang="en-US"/>
          </a:p>
        </p:txBody>
      </p:sp>
      <p:sp>
        <p:nvSpPr>
          <p:cNvPr id="5" name="Footer Placeholder 4">
            <a:extLst>
              <a:ext uri="{FF2B5EF4-FFF2-40B4-BE49-F238E27FC236}">
                <a16:creationId xmlns:a16="http://schemas.microsoft.com/office/drawing/2014/main" id="{7D88EA5D-AAAA-3959-0EDB-F93CE1F02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55BD944-DA00-1EE1-DCAA-46C9BB8C43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08DDD1-8CFE-4600-9088-71F698346BCF}" type="slidenum">
              <a:rPr lang="en-US" smtClean="0"/>
              <a:t>‹#›</a:t>
            </a:fld>
            <a:endParaRPr lang="en-US"/>
          </a:p>
        </p:txBody>
      </p:sp>
    </p:spTree>
    <p:extLst>
      <p:ext uri="{BB962C8B-B14F-4D97-AF65-F5344CB8AC3E}">
        <p14:creationId xmlns:p14="http://schemas.microsoft.com/office/powerpoint/2010/main" val="294096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biblegateway.com/passage/?search=Phillipians%204&amp;version=ESVUK#fen-ESVUK-29429b" TargetMode="External"/><Relationship Id="rId2" Type="http://schemas.openxmlformats.org/officeDocument/2006/relationships/hyperlink" Target="https://www.biblegateway.com/passage/?search=Phillipians%204&amp;version=ESVUK#fen-ESVUK-29427a"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9B1BD-CE66-7218-1C9D-B7B232C0EFEE}"/>
              </a:ext>
            </a:extLst>
          </p:cNvPr>
          <p:cNvSpPr>
            <a:spLocks noGrp="1"/>
          </p:cNvSpPr>
          <p:nvPr>
            <p:ph type="ctrTitle"/>
          </p:nvPr>
        </p:nvSpPr>
        <p:spPr>
          <a:solidFill>
            <a:srgbClr val="FFC000"/>
          </a:solidFill>
        </p:spPr>
        <p:txBody>
          <a:bodyPr>
            <a:normAutofit/>
          </a:bodyPr>
          <a:lstStyle/>
          <a:p>
            <a:r>
              <a:rPr lang="en-US" sz="9600" b="1" dirty="0">
                <a:latin typeface="Comic Sans MS" panose="030F0702030302020204" pitchFamily="66" charset="0"/>
              </a:rPr>
              <a:t>Philippians 4</a:t>
            </a:r>
          </a:p>
        </p:txBody>
      </p:sp>
      <p:sp>
        <p:nvSpPr>
          <p:cNvPr id="3" name="Subtitle 2">
            <a:extLst>
              <a:ext uri="{FF2B5EF4-FFF2-40B4-BE49-F238E27FC236}">
                <a16:creationId xmlns:a16="http://schemas.microsoft.com/office/drawing/2014/main" id="{A581E9C2-7ACE-F461-1E5F-C7C7766CCEA1}"/>
              </a:ext>
            </a:extLst>
          </p:cNvPr>
          <p:cNvSpPr>
            <a:spLocks noGrp="1"/>
          </p:cNvSpPr>
          <p:nvPr>
            <p:ph type="subTitle" idx="1"/>
          </p:nvPr>
        </p:nvSpPr>
        <p:spPr>
          <a:solidFill>
            <a:srgbClr val="0070C0"/>
          </a:solidFill>
        </p:spPr>
        <p:txBody>
          <a:bodyPr>
            <a:noAutofit/>
          </a:bodyPr>
          <a:lstStyle/>
          <a:p>
            <a:r>
              <a:rPr lang="en-US" sz="6000" b="1" dirty="0">
                <a:latin typeface="Comic Sans MS" panose="030F0702030302020204" pitchFamily="66" charset="0"/>
              </a:rPr>
              <a:t>Love, Peace and Contentment</a:t>
            </a:r>
          </a:p>
        </p:txBody>
      </p:sp>
    </p:spTree>
    <p:extLst>
      <p:ext uri="{BB962C8B-B14F-4D97-AF65-F5344CB8AC3E}">
        <p14:creationId xmlns:p14="http://schemas.microsoft.com/office/powerpoint/2010/main" val="1426451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884B-11DA-B36B-4046-81107AC1746F}"/>
              </a:ext>
            </a:extLst>
          </p:cNvPr>
          <p:cNvSpPr>
            <a:spLocks noGrp="1"/>
          </p:cNvSpPr>
          <p:nvPr>
            <p:ph type="title"/>
          </p:nvPr>
        </p:nvSpPr>
        <p:spPr>
          <a:solidFill>
            <a:srgbClr val="FFFF00"/>
          </a:solidFill>
        </p:spPr>
        <p:txBody>
          <a:bodyPr/>
          <a:lstStyle/>
          <a:p>
            <a:pPr algn="ctr"/>
            <a:r>
              <a:rPr lang="en-US" b="1" dirty="0">
                <a:latin typeface="Comic Sans MS" panose="030F0702030302020204" pitchFamily="66" charset="0"/>
              </a:rPr>
              <a:t>Matthew 7 v 24 -27</a:t>
            </a:r>
          </a:p>
        </p:txBody>
      </p:sp>
      <p:sp>
        <p:nvSpPr>
          <p:cNvPr id="3" name="Content Placeholder 2">
            <a:extLst>
              <a:ext uri="{FF2B5EF4-FFF2-40B4-BE49-F238E27FC236}">
                <a16:creationId xmlns:a16="http://schemas.microsoft.com/office/drawing/2014/main" id="{8056C82D-E261-C657-049E-94A7B77A2F87}"/>
              </a:ext>
            </a:extLst>
          </p:cNvPr>
          <p:cNvSpPr>
            <a:spLocks noGrp="1"/>
          </p:cNvSpPr>
          <p:nvPr>
            <p:ph idx="1"/>
          </p:nvPr>
        </p:nvSpPr>
        <p:spPr>
          <a:solidFill>
            <a:srgbClr val="00B0F0"/>
          </a:solidFill>
        </p:spPr>
        <p:txBody>
          <a:bodyPr/>
          <a:lstStyle/>
          <a:p>
            <a:pPr marL="0" indent="0">
              <a:buNone/>
            </a:pPr>
            <a:r>
              <a:rPr lang="en-US" b="1" baseline="30000" dirty="0"/>
              <a:t>24 </a:t>
            </a:r>
            <a:r>
              <a:rPr lang="en-US" dirty="0"/>
              <a:t>“Everyone then who hears these words of mine and does them will be like a wise man who built his house on the rock. </a:t>
            </a:r>
            <a:r>
              <a:rPr lang="en-US" b="1" baseline="30000" dirty="0"/>
              <a:t>25 </a:t>
            </a:r>
            <a:r>
              <a:rPr lang="en-US" dirty="0"/>
              <a:t>And the rain fell, and the floods came, and the winds blew and beat on that house, but it did not fall, because it had been founded on the rock. </a:t>
            </a:r>
            <a:r>
              <a:rPr lang="en-US" b="1" baseline="30000" dirty="0"/>
              <a:t>26 </a:t>
            </a:r>
            <a:r>
              <a:rPr lang="en-US" dirty="0"/>
              <a:t>And everyone who hears these words of mine and does not do them will be like a foolish man who built his house on the sand. </a:t>
            </a:r>
            <a:r>
              <a:rPr lang="en-US" b="1" baseline="30000" dirty="0"/>
              <a:t>27 </a:t>
            </a:r>
            <a:r>
              <a:rPr lang="en-US" dirty="0"/>
              <a:t>And the rain fell, and the floods came, and the winds blew and beat against that house, and it fell, and great was the fall of it.”</a:t>
            </a:r>
          </a:p>
        </p:txBody>
      </p:sp>
    </p:spTree>
    <p:extLst>
      <p:ext uri="{BB962C8B-B14F-4D97-AF65-F5344CB8AC3E}">
        <p14:creationId xmlns:p14="http://schemas.microsoft.com/office/powerpoint/2010/main" val="464336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ise and foolish builders parable">
            <a:extLst>
              <a:ext uri="{FF2B5EF4-FFF2-40B4-BE49-F238E27FC236}">
                <a16:creationId xmlns:a16="http://schemas.microsoft.com/office/drawing/2014/main" id="{5506B5B7-6832-A16F-D0E1-1BC484B0C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 y="257175"/>
            <a:ext cx="11704319" cy="644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551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3BABE8-5083-845D-E77C-5D89B8B0BA96}"/>
              </a:ext>
            </a:extLst>
          </p:cNvPr>
          <p:cNvSpPr txBox="1"/>
          <p:nvPr/>
        </p:nvSpPr>
        <p:spPr>
          <a:xfrm rot="1430734">
            <a:off x="8318597" y="618690"/>
            <a:ext cx="3753304" cy="2215991"/>
          </a:xfrm>
          <a:prstGeom prst="rect">
            <a:avLst/>
          </a:prstGeom>
          <a:noFill/>
        </p:spPr>
        <p:txBody>
          <a:bodyPr wrap="square">
            <a:spAutoFit/>
          </a:bodyPr>
          <a:lstStyle/>
          <a:p>
            <a:br>
              <a:rPr lang="en-US" dirty="0"/>
            </a:br>
            <a:r>
              <a:rPr lang="en-US" sz="2400" b="1" i="0" dirty="0">
                <a:solidFill>
                  <a:srgbClr val="000000"/>
                </a:solidFill>
                <a:effectLst/>
                <a:latin typeface="Comic Sans MS" panose="030F0702030302020204" pitchFamily="66" charset="0"/>
              </a:rPr>
              <a:t>But you, beloved, building yourselves up in your most holy faith and praying in the Holy Spirit,</a:t>
            </a:r>
            <a:endParaRPr lang="en-US" sz="2400" b="1" dirty="0">
              <a:latin typeface="Comic Sans MS" panose="030F0702030302020204" pitchFamily="66" charset="0"/>
            </a:endParaRPr>
          </a:p>
        </p:txBody>
      </p:sp>
      <p:sp>
        <p:nvSpPr>
          <p:cNvPr id="5" name="TextBox 4">
            <a:extLst>
              <a:ext uri="{FF2B5EF4-FFF2-40B4-BE49-F238E27FC236}">
                <a16:creationId xmlns:a16="http://schemas.microsoft.com/office/drawing/2014/main" id="{6F8498B0-20FF-94B2-0BF1-72FD69D7673F}"/>
              </a:ext>
            </a:extLst>
          </p:cNvPr>
          <p:cNvSpPr txBox="1"/>
          <p:nvPr/>
        </p:nvSpPr>
        <p:spPr>
          <a:xfrm rot="17181827">
            <a:off x="-988906" y="1715057"/>
            <a:ext cx="4337538" cy="1569660"/>
          </a:xfrm>
          <a:prstGeom prst="rect">
            <a:avLst/>
          </a:prstGeom>
          <a:noFill/>
        </p:spPr>
        <p:txBody>
          <a:bodyPr wrap="square">
            <a:spAutoFit/>
          </a:bodyPr>
          <a:lstStyle/>
          <a:p>
            <a:br>
              <a:rPr lang="en-US" sz="2400" b="1" i="0" dirty="0">
                <a:solidFill>
                  <a:srgbClr val="FF0000"/>
                </a:solidFill>
                <a:effectLst/>
                <a:latin typeface="Comic Sans MS" panose="030F0702030302020204" pitchFamily="66" charset="0"/>
              </a:rPr>
            </a:br>
            <a:r>
              <a:rPr lang="en-US" sz="2400" b="1" i="0" dirty="0">
                <a:solidFill>
                  <a:srgbClr val="FF0000"/>
                </a:solidFill>
                <a:effectLst/>
                <a:latin typeface="Comic Sans MS" panose="030F0702030302020204" pitchFamily="66" charset="0"/>
              </a:rPr>
              <a:t>Beloved, if our heart does not condemn us, we have confidence before God;</a:t>
            </a:r>
            <a:endParaRPr lang="en-US" sz="2400" b="1" dirty="0">
              <a:solidFill>
                <a:srgbClr val="FF0000"/>
              </a:solidFill>
              <a:latin typeface="Comic Sans MS" panose="030F0702030302020204" pitchFamily="66" charset="0"/>
            </a:endParaRPr>
          </a:p>
        </p:txBody>
      </p:sp>
      <p:sp>
        <p:nvSpPr>
          <p:cNvPr id="7" name="TextBox 6">
            <a:extLst>
              <a:ext uri="{FF2B5EF4-FFF2-40B4-BE49-F238E27FC236}">
                <a16:creationId xmlns:a16="http://schemas.microsoft.com/office/drawing/2014/main" id="{80AF5614-96B4-DFAE-AC6B-D43FFF3B3917}"/>
              </a:ext>
            </a:extLst>
          </p:cNvPr>
          <p:cNvSpPr txBox="1"/>
          <p:nvPr/>
        </p:nvSpPr>
        <p:spPr>
          <a:xfrm>
            <a:off x="1324325" y="4194109"/>
            <a:ext cx="3868303" cy="2308324"/>
          </a:xfrm>
          <a:prstGeom prst="rect">
            <a:avLst/>
          </a:prstGeom>
          <a:noFill/>
        </p:spPr>
        <p:txBody>
          <a:bodyPr wrap="square">
            <a:spAutoFit/>
          </a:bodyPr>
          <a:lstStyle/>
          <a:p>
            <a:r>
              <a:rPr lang="en-US" sz="2400" i="0" dirty="0">
                <a:solidFill>
                  <a:schemeClr val="accent2">
                    <a:lumMod val="75000"/>
                  </a:schemeClr>
                </a:solidFill>
                <a:effectLst/>
                <a:latin typeface="Comic Sans MS" panose="030F0702030302020204" pitchFamily="66" charset="0"/>
              </a:rPr>
              <a:t>Beloved, do not be surprised at the fiery trial when it comes upon you to test you, as though something strange were happening to you</a:t>
            </a:r>
            <a:endParaRPr lang="en-US" sz="2400" dirty="0">
              <a:solidFill>
                <a:schemeClr val="accent2">
                  <a:lumMod val="75000"/>
                </a:schemeClr>
              </a:solidFill>
              <a:latin typeface="Comic Sans MS" panose="030F0702030302020204" pitchFamily="66" charset="0"/>
            </a:endParaRPr>
          </a:p>
        </p:txBody>
      </p:sp>
      <p:sp>
        <p:nvSpPr>
          <p:cNvPr id="9" name="TextBox 8">
            <a:extLst>
              <a:ext uri="{FF2B5EF4-FFF2-40B4-BE49-F238E27FC236}">
                <a16:creationId xmlns:a16="http://schemas.microsoft.com/office/drawing/2014/main" id="{E44FF6A7-0419-46A7-DB23-7256EB6F7EA8}"/>
              </a:ext>
            </a:extLst>
          </p:cNvPr>
          <p:cNvSpPr txBox="1"/>
          <p:nvPr/>
        </p:nvSpPr>
        <p:spPr>
          <a:xfrm rot="1286261">
            <a:off x="2202276" y="2078149"/>
            <a:ext cx="4911593" cy="1569660"/>
          </a:xfrm>
          <a:prstGeom prst="rect">
            <a:avLst/>
          </a:prstGeom>
          <a:noFill/>
        </p:spPr>
        <p:txBody>
          <a:bodyPr wrap="square">
            <a:spAutoFit/>
          </a:bodyPr>
          <a:lstStyle/>
          <a:p>
            <a:r>
              <a:rPr lang="en-US" sz="2400" b="1" dirty="0">
                <a:solidFill>
                  <a:srgbClr val="00B050"/>
                </a:solidFill>
                <a:latin typeface="Comic Sans MS" panose="030F0702030302020204" pitchFamily="66" charset="0"/>
              </a:rPr>
              <a:t>Know this, my beloved brothers: let every person be quick to hear, slow to speak, slow to anger;</a:t>
            </a:r>
          </a:p>
        </p:txBody>
      </p:sp>
      <p:sp>
        <p:nvSpPr>
          <p:cNvPr id="11" name="TextBox 10">
            <a:extLst>
              <a:ext uri="{FF2B5EF4-FFF2-40B4-BE49-F238E27FC236}">
                <a16:creationId xmlns:a16="http://schemas.microsoft.com/office/drawing/2014/main" id="{BECDB71C-5FA8-5B8C-1422-EE697CC28921}"/>
              </a:ext>
            </a:extLst>
          </p:cNvPr>
          <p:cNvSpPr txBox="1"/>
          <p:nvPr/>
        </p:nvSpPr>
        <p:spPr>
          <a:xfrm>
            <a:off x="8796864" y="4158619"/>
            <a:ext cx="3429000" cy="2677656"/>
          </a:xfrm>
          <a:prstGeom prst="rect">
            <a:avLst/>
          </a:prstGeom>
          <a:noFill/>
        </p:spPr>
        <p:txBody>
          <a:bodyPr wrap="square">
            <a:spAutoFit/>
          </a:bodyPr>
          <a:lstStyle/>
          <a:p>
            <a:endParaRPr lang="en-US" sz="2400" b="1" dirty="0">
              <a:solidFill>
                <a:schemeClr val="accent6"/>
              </a:solidFill>
              <a:latin typeface="Comic Sans MS" panose="030F0702030302020204" pitchFamily="66" charset="0"/>
            </a:endParaRPr>
          </a:p>
          <a:p>
            <a:r>
              <a:rPr lang="en-US" sz="2400" b="1" dirty="0">
                <a:solidFill>
                  <a:schemeClr val="accent6"/>
                </a:solidFill>
                <a:latin typeface="Comic Sans MS" panose="030F0702030302020204" pitchFamily="66" charset="0"/>
              </a:rPr>
              <a:t>Though we speak in this way, yet in your case, beloved, we feel sure of better things—things that belong to salvation.</a:t>
            </a:r>
          </a:p>
        </p:txBody>
      </p:sp>
      <p:sp>
        <p:nvSpPr>
          <p:cNvPr id="13" name="TextBox 12">
            <a:extLst>
              <a:ext uri="{FF2B5EF4-FFF2-40B4-BE49-F238E27FC236}">
                <a16:creationId xmlns:a16="http://schemas.microsoft.com/office/drawing/2014/main" id="{B75D16FC-C0A1-AE14-9315-F741F6E1348B}"/>
              </a:ext>
            </a:extLst>
          </p:cNvPr>
          <p:cNvSpPr txBox="1"/>
          <p:nvPr/>
        </p:nvSpPr>
        <p:spPr>
          <a:xfrm rot="19483718">
            <a:off x="5203356" y="3152250"/>
            <a:ext cx="4412050" cy="2677656"/>
          </a:xfrm>
          <a:prstGeom prst="rect">
            <a:avLst/>
          </a:prstGeom>
          <a:noFill/>
        </p:spPr>
        <p:txBody>
          <a:bodyPr wrap="square">
            <a:spAutoFit/>
          </a:bodyPr>
          <a:lstStyle/>
          <a:p>
            <a:endParaRPr lang="en-US" sz="2400" b="1" dirty="0">
              <a:solidFill>
                <a:srgbClr val="7030A0"/>
              </a:solidFill>
              <a:latin typeface="Comic Sans MS" panose="030F0702030302020204" pitchFamily="66" charset="0"/>
            </a:endParaRPr>
          </a:p>
          <a:p>
            <a:r>
              <a:rPr lang="en-US" sz="2400" b="1" dirty="0">
                <a:solidFill>
                  <a:srgbClr val="7030A0"/>
                </a:solidFill>
                <a:latin typeface="Comic Sans MS" panose="030F0702030302020204" pitchFamily="66" charset="0"/>
              </a:rPr>
              <a:t>Beloved, never avenge yourselves, but leave it to the wrath of God, for it is written, “Vengeance is mine, I will repay, says the Lord.”</a:t>
            </a:r>
          </a:p>
        </p:txBody>
      </p:sp>
      <p:sp>
        <p:nvSpPr>
          <p:cNvPr id="15" name="TextBox 14">
            <a:extLst>
              <a:ext uri="{FF2B5EF4-FFF2-40B4-BE49-F238E27FC236}">
                <a16:creationId xmlns:a16="http://schemas.microsoft.com/office/drawing/2014/main" id="{3B4C5DEB-B548-9992-27AF-513C22C7D0FD}"/>
              </a:ext>
            </a:extLst>
          </p:cNvPr>
          <p:cNvSpPr txBox="1"/>
          <p:nvPr/>
        </p:nvSpPr>
        <p:spPr>
          <a:xfrm>
            <a:off x="2671749" y="200455"/>
            <a:ext cx="6096000" cy="830997"/>
          </a:xfrm>
          <a:prstGeom prst="rect">
            <a:avLst/>
          </a:prstGeom>
          <a:noFill/>
        </p:spPr>
        <p:txBody>
          <a:bodyPr wrap="square">
            <a:spAutoFit/>
          </a:bodyPr>
          <a:lstStyle/>
          <a:p>
            <a:r>
              <a:rPr lang="en-US" sz="2400" b="1" dirty="0">
                <a:solidFill>
                  <a:srgbClr val="0070C0"/>
                </a:solidFill>
              </a:rPr>
              <a:t>“This is my beloved Son, with whom I am well pleased; listen to him.”</a:t>
            </a:r>
          </a:p>
        </p:txBody>
      </p:sp>
    </p:spTree>
    <p:extLst>
      <p:ext uri="{BB962C8B-B14F-4D97-AF65-F5344CB8AC3E}">
        <p14:creationId xmlns:p14="http://schemas.microsoft.com/office/powerpoint/2010/main" val="903874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9ADB4-DDE5-F876-616B-D405F5E85F8E}"/>
              </a:ext>
            </a:extLst>
          </p:cNvPr>
          <p:cNvSpPr>
            <a:spLocks noGrp="1"/>
          </p:cNvSpPr>
          <p:nvPr>
            <p:ph type="title"/>
          </p:nvPr>
        </p:nvSpPr>
        <p:spPr>
          <a:xfrm>
            <a:off x="838200" y="2148205"/>
            <a:ext cx="10515600" cy="2118995"/>
          </a:xfrm>
          <a:solidFill>
            <a:srgbClr val="92D050"/>
          </a:solidFill>
        </p:spPr>
        <p:txBody>
          <a:bodyPr anchor="b">
            <a:normAutofit/>
          </a:bodyPr>
          <a:lstStyle/>
          <a:p>
            <a:pPr algn="ctr"/>
            <a:r>
              <a:rPr lang="en-US" sz="5300" b="1" dirty="0">
                <a:latin typeface="Comic Sans MS" panose="030F0702030302020204" pitchFamily="66" charset="0"/>
              </a:rPr>
              <a:t>The Peace of God</a:t>
            </a:r>
            <a:br>
              <a:rPr lang="en-US" dirty="0"/>
            </a:br>
            <a:endParaRPr lang="en-US" dirty="0"/>
          </a:p>
        </p:txBody>
      </p:sp>
    </p:spTree>
    <p:extLst>
      <p:ext uri="{BB962C8B-B14F-4D97-AF65-F5344CB8AC3E}">
        <p14:creationId xmlns:p14="http://schemas.microsoft.com/office/powerpoint/2010/main" val="1680163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Peacemaker Clip Art">
            <a:extLst>
              <a:ext uri="{FF2B5EF4-FFF2-40B4-BE49-F238E27FC236}">
                <a16:creationId xmlns:a16="http://schemas.microsoft.com/office/drawing/2014/main" id="{8EB1A0BB-911D-257C-5F2B-A074D1E542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8541A1E-46F7-F690-BC23-A680908E7122}"/>
              </a:ext>
            </a:extLst>
          </p:cNvPr>
          <p:cNvPicPr>
            <a:picLocks noChangeAspect="1"/>
          </p:cNvPicPr>
          <p:nvPr/>
        </p:nvPicPr>
        <p:blipFill>
          <a:blip r:embed="rId2"/>
          <a:stretch>
            <a:fillRect/>
          </a:stretch>
        </p:blipFill>
        <p:spPr>
          <a:xfrm>
            <a:off x="2190750" y="271462"/>
            <a:ext cx="7810500" cy="6315075"/>
          </a:xfrm>
          <a:prstGeom prst="rect">
            <a:avLst/>
          </a:prstGeom>
        </p:spPr>
      </p:pic>
    </p:spTree>
    <p:extLst>
      <p:ext uri="{BB962C8B-B14F-4D97-AF65-F5344CB8AC3E}">
        <p14:creationId xmlns:p14="http://schemas.microsoft.com/office/powerpoint/2010/main" val="1558149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0E82-FB51-99B4-78D8-881803EBE360}"/>
              </a:ext>
            </a:extLst>
          </p:cNvPr>
          <p:cNvSpPr>
            <a:spLocks noGrp="1"/>
          </p:cNvSpPr>
          <p:nvPr>
            <p:ph type="title"/>
          </p:nvPr>
        </p:nvSpPr>
        <p:spPr>
          <a:xfrm>
            <a:off x="838200" y="365125"/>
            <a:ext cx="10515600" cy="4635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00AF458-BEF4-87D9-583E-E6F95D4BD6A2}"/>
              </a:ext>
            </a:extLst>
          </p:cNvPr>
          <p:cNvSpPr>
            <a:spLocks noGrp="1"/>
          </p:cNvSpPr>
          <p:nvPr>
            <p:ph idx="1"/>
          </p:nvPr>
        </p:nvSpPr>
        <p:spPr>
          <a:xfrm>
            <a:off x="838200" y="1253331"/>
            <a:ext cx="10515600" cy="4351338"/>
          </a:xfrm>
          <a:solidFill>
            <a:srgbClr val="00B0F0"/>
          </a:solidFill>
        </p:spPr>
        <p:txBody>
          <a:bodyPr>
            <a:normAutofit lnSpcReduction="10000"/>
          </a:bodyPr>
          <a:lstStyle/>
          <a:p>
            <a:pPr marL="0" indent="0">
              <a:buNone/>
            </a:pPr>
            <a:r>
              <a:rPr lang="en-US" sz="4800" b="1" dirty="0">
                <a:latin typeface="Comic Sans MS" panose="030F0702030302020204" pitchFamily="66" charset="0"/>
              </a:rPr>
              <a:t>Principle – agree quickly – if you cant ask for help – division does nothing for the glory of God, shows a poor example to the world, is the responsibility of all, and does nothing for our peace of mind.</a:t>
            </a:r>
          </a:p>
          <a:p>
            <a:endParaRPr lang="en-US" dirty="0"/>
          </a:p>
        </p:txBody>
      </p:sp>
    </p:spTree>
    <p:extLst>
      <p:ext uri="{BB962C8B-B14F-4D97-AF65-F5344CB8AC3E}">
        <p14:creationId xmlns:p14="http://schemas.microsoft.com/office/powerpoint/2010/main" val="1147307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CEEA-9EF1-11CD-8689-D009AB80339D}"/>
              </a:ext>
            </a:extLst>
          </p:cNvPr>
          <p:cNvSpPr>
            <a:spLocks noGrp="1"/>
          </p:cNvSpPr>
          <p:nvPr>
            <p:ph type="title"/>
          </p:nvPr>
        </p:nvSpPr>
        <p:spPr>
          <a:solidFill>
            <a:srgbClr val="00B0F0"/>
          </a:solidFill>
        </p:spPr>
        <p:txBody>
          <a:bodyPr/>
          <a:lstStyle/>
          <a:p>
            <a:pPr algn="ctr"/>
            <a:r>
              <a:rPr lang="en-US" b="1" dirty="0">
                <a:latin typeface="Comic Sans MS" panose="030F0702030302020204" pitchFamily="66" charset="0"/>
              </a:rPr>
              <a:t>Matthew 6 v 25 - 33</a:t>
            </a:r>
          </a:p>
        </p:txBody>
      </p:sp>
      <p:sp>
        <p:nvSpPr>
          <p:cNvPr id="3" name="Content Placeholder 2">
            <a:extLst>
              <a:ext uri="{FF2B5EF4-FFF2-40B4-BE49-F238E27FC236}">
                <a16:creationId xmlns:a16="http://schemas.microsoft.com/office/drawing/2014/main" id="{FEEE905F-F29C-9015-7624-04A399DF8025}"/>
              </a:ext>
            </a:extLst>
          </p:cNvPr>
          <p:cNvSpPr>
            <a:spLocks noGrp="1"/>
          </p:cNvSpPr>
          <p:nvPr>
            <p:ph idx="1"/>
          </p:nvPr>
        </p:nvSpPr>
        <p:spPr>
          <a:xfrm>
            <a:off x="457200" y="1690688"/>
            <a:ext cx="11506200" cy="5060632"/>
          </a:xfrm>
          <a:solidFill>
            <a:srgbClr val="FFC000"/>
          </a:solidFill>
        </p:spPr>
        <p:txBody>
          <a:bodyPr>
            <a:noAutofit/>
          </a:bodyPr>
          <a:lstStyle/>
          <a:p>
            <a:pPr marL="0" indent="0">
              <a:buNone/>
            </a:pPr>
            <a:r>
              <a:rPr lang="en-US" sz="3600" b="1" dirty="0">
                <a:latin typeface="Comic Sans MS" panose="030F0702030302020204" pitchFamily="66" charset="0"/>
              </a:rPr>
              <a:t>25 “Therefore I tell you, do not be anxious about your life, what you will eat or what you will drink, nor about your body, what you will put on. Is not life more than food, and the body more than clothing? 26 Look at the birds of the air: they neither sow nor reap nor gather into barns, and yet your heavenly Father feeds them. Are you not of more value than they? 27 And which of you by being anxious can add a single hour to his span of life?[g]</a:t>
            </a:r>
          </a:p>
        </p:txBody>
      </p:sp>
    </p:spTree>
    <p:extLst>
      <p:ext uri="{BB962C8B-B14F-4D97-AF65-F5344CB8AC3E}">
        <p14:creationId xmlns:p14="http://schemas.microsoft.com/office/powerpoint/2010/main" val="298879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984DDD-72AB-4EA9-53DC-96C5F270A82C}"/>
              </a:ext>
            </a:extLst>
          </p:cNvPr>
          <p:cNvPicPr>
            <a:picLocks noChangeAspect="1"/>
          </p:cNvPicPr>
          <p:nvPr/>
        </p:nvPicPr>
        <p:blipFill>
          <a:blip r:embed="rId2"/>
          <a:stretch>
            <a:fillRect/>
          </a:stretch>
        </p:blipFill>
        <p:spPr>
          <a:xfrm>
            <a:off x="2461608" y="0"/>
            <a:ext cx="7268784" cy="6858000"/>
          </a:xfrm>
          <a:prstGeom prst="rect">
            <a:avLst/>
          </a:prstGeom>
        </p:spPr>
      </p:pic>
    </p:spTree>
    <p:extLst>
      <p:ext uri="{BB962C8B-B14F-4D97-AF65-F5344CB8AC3E}">
        <p14:creationId xmlns:p14="http://schemas.microsoft.com/office/powerpoint/2010/main" val="1111603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E7F17A-687D-CDE6-4E21-967D4DD39778}"/>
              </a:ext>
            </a:extLst>
          </p:cNvPr>
          <p:cNvPicPr>
            <a:picLocks noChangeAspect="1"/>
          </p:cNvPicPr>
          <p:nvPr/>
        </p:nvPicPr>
        <p:blipFill>
          <a:blip r:embed="rId2"/>
          <a:stretch>
            <a:fillRect/>
          </a:stretch>
        </p:blipFill>
        <p:spPr>
          <a:xfrm>
            <a:off x="838200" y="419317"/>
            <a:ext cx="10210800" cy="6285847"/>
          </a:xfrm>
          <a:prstGeom prst="rect">
            <a:avLst/>
          </a:prstGeom>
        </p:spPr>
      </p:pic>
    </p:spTree>
    <p:extLst>
      <p:ext uri="{BB962C8B-B14F-4D97-AF65-F5344CB8AC3E}">
        <p14:creationId xmlns:p14="http://schemas.microsoft.com/office/powerpoint/2010/main" val="3511432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013DF-77A4-153B-ADE7-CBB9B4D581D2}"/>
              </a:ext>
            </a:extLst>
          </p:cNvPr>
          <p:cNvPicPr>
            <a:picLocks noChangeAspect="1"/>
          </p:cNvPicPr>
          <p:nvPr/>
        </p:nvPicPr>
        <p:blipFill>
          <a:blip r:embed="rId2"/>
          <a:stretch>
            <a:fillRect/>
          </a:stretch>
        </p:blipFill>
        <p:spPr>
          <a:xfrm>
            <a:off x="2851309" y="0"/>
            <a:ext cx="6489382" cy="6858000"/>
          </a:xfrm>
          <a:prstGeom prst="rect">
            <a:avLst/>
          </a:prstGeom>
        </p:spPr>
      </p:pic>
    </p:spTree>
    <p:extLst>
      <p:ext uri="{BB962C8B-B14F-4D97-AF65-F5344CB8AC3E}">
        <p14:creationId xmlns:p14="http://schemas.microsoft.com/office/powerpoint/2010/main" val="3805766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64D0A0-33DF-879F-E38A-361679ABB914}"/>
              </a:ext>
            </a:extLst>
          </p:cNvPr>
          <p:cNvSpPr txBox="1"/>
          <p:nvPr/>
        </p:nvSpPr>
        <p:spPr>
          <a:xfrm>
            <a:off x="259080" y="259080"/>
            <a:ext cx="11704320" cy="4326826"/>
          </a:xfrm>
          <a:prstGeom prst="rect">
            <a:avLst/>
          </a:prstGeom>
          <a:solidFill>
            <a:srgbClr val="00B050"/>
          </a:solidFill>
        </p:spPr>
        <p:txBody>
          <a:bodyPr wrap="square">
            <a:spAutoFit/>
          </a:bodyPr>
          <a:lstStyle/>
          <a:p>
            <a:pPr algn="l">
              <a:buNone/>
            </a:pPr>
            <a:r>
              <a:rPr lang="en-US" sz="3200" b="1" i="0" dirty="0">
                <a:solidFill>
                  <a:srgbClr val="000000"/>
                </a:solidFill>
                <a:effectLst/>
                <a:latin typeface="Comic Sans MS" panose="030F0702030302020204" pitchFamily="66" charset="0"/>
              </a:rPr>
              <a:t>Therefore, my brothers,</a:t>
            </a:r>
            <a:r>
              <a:rPr lang="en-US" sz="3200" b="1" i="0" baseline="30000" dirty="0">
                <a:solidFill>
                  <a:srgbClr val="000000"/>
                </a:solidFill>
                <a:effectLst/>
                <a:latin typeface="Comic Sans MS" panose="030F0702030302020204" pitchFamily="66" charset="0"/>
              </a:rPr>
              <a:t>[</a:t>
            </a:r>
            <a:r>
              <a:rPr lang="en-US" sz="3200" b="1" i="0" baseline="30000" dirty="0">
                <a:solidFill>
                  <a:srgbClr val="4A4A4A"/>
                </a:solidFill>
                <a:effectLst/>
                <a:latin typeface="Comic Sans MS" panose="030F0702030302020204" pitchFamily="66" charset="0"/>
                <a:hlinkClick r:id="rId2" tooltip="See footnote a"/>
              </a:rPr>
              <a:t>a</a:t>
            </a:r>
            <a:r>
              <a:rPr lang="en-US" sz="3200" b="1" i="0" baseline="30000" dirty="0">
                <a:solidFill>
                  <a:srgbClr val="000000"/>
                </a:solidFill>
                <a:effectLst/>
                <a:latin typeface="Comic Sans MS" panose="030F0702030302020204" pitchFamily="66" charset="0"/>
              </a:rPr>
              <a:t>]</a:t>
            </a:r>
            <a:r>
              <a:rPr lang="en-US" sz="3200" b="1" i="0" dirty="0">
                <a:solidFill>
                  <a:srgbClr val="000000"/>
                </a:solidFill>
                <a:effectLst/>
                <a:latin typeface="Comic Sans MS" panose="030F0702030302020204" pitchFamily="66" charset="0"/>
              </a:rPr>
              <a:t> whom I love and long for, my joy and crown, stand firm thus in the Lord, my beloved.</a:t>
            </a:r>
          </a:p>
          <a:p>
            <a:pPr algn="l">
              <a:spcBef>
                <a:spcPts val="1500"/>
              </a:spcBef>
              <a:spcAft>
                <a:spcPts val="750"/>
              </a:spcAft>
              <a:buNone/>
            </a:pPr>
            <a:r>
              <a:rPr lang="en-US" sz="3200" b="1" i="0" dirty="0">
                <a:solidFill>
                  <a:srgbClr val="000000"/>
                </a:solidFill>
                <a:effectLst/>
                <a:latin typeface="Comic Sans MS" panose="030F0702030302020204" pitchFamily="66" charset="0"/>
              </a:rPr>
              <a:t>Exhortation, Encouragement, and Prayer</a:t>
            </a:r>
          </a:p>
          <a:p>
            <a:pPr algn="l">
              <a:buNone/>
            </a:pPr>
            <a:r>
              <a:rPr lang="en-US" sz="3200" b="1" i="0" baseline="30000" dirty="0">
                <a:solidFill>
                  <a:srgbClr val="000000"/>
                </a:solidFill>
                <a:effectLst/>
                <a:latin typeface="Comic Sans MS" panose="030F0702030302020204" pitchFamily="66" charset="0"/>
              </a:rPr>
              <a:t>2 </a:t>
            </a:r>
            <a:r>
              <a:rPr lang="en-US" sz="3200" b="1" i="0" dirty="0">
                <a:solidFill>
                  <a:srgbClr val="000000"/>
                </a:solidFill>
                <a:effectLst/>
                <a:latin typeface="Comic Sans MS" panose="030F0702030302020204" pitchFamily="66" charset="0"/>
              </a:rPr>
              <a:t>I entreat Euodia and I entreat Syntyche to agree in the Lord. </a:t>
            </a:r>
            <a:r>
              <a:rPr lang="en-US" sz="3200" b="1" i="0" baseline="30000" dirty="0">
                <a:solidFill>
                  <a:srgbClr val="000000"/>
                </a:solidFill>
                <a:effectLst/>
                <a:latin typeface="Comic Sans MS" panose="030F0702030302020204" pitchFamily="66" charset="0"/>
              </a:rPr>
              <a:t>3 </a:t>
            </a:r>
            <a:r>
              <a:rPr lang="en-US" sz="3200" b="1" i="0" dirty="0">
                <a:solidFill>
                  <a:srgbClr val="000000"/>
                </a:solidFill>
                <a:effectLst/>
                <a:latin typeface="Comic Sans MS" panose="030F0702030302020204" pitchFamily="66" charset="0"/>
              </a:rPr>
              <a:t>Yes, I ask you also, true companion,</a:t>
            </a:r>
            <a:r>
              <a:rPr lang="en-US" sz="3200" b="1" i="0" baseline="30000" dirty="0">
                <a:solidFill>
                  <a:srgbClr val="000000"/>
                </a:solidFill>
                <a:effectLst/>
                <a:latin typeface="Comic Sans MS" panose="030F0702030302020204" pitchFamily="66" charset="0"/>
              </a:rPr>
              <a:t>[</a:t>
            </a:r>
            <a:r>
              <a:rPr lang="en-US" sz="3200" b="1" i="0" baseline="30000" dirty="0">
                <a:solidFill>
                  <a:srgbClr val="4A4A4A"/>
                </a:solidFill>
                <a:effectLst/>
                <a:latin typeface="Comic Sans MS" panose="030F0702030302020204" pitchFamily="66" charset="0"/>
                <a:hlinkClick r:id="rId3" tooltip="See footnote b"/>
              </a:rPr>
              <a:t>b</a:t>
            </a:r>
            <a:r>
              <a:rPr lang="en-US" sz="3200" b="1" i="0" baseline="30000" dirty="0">
                <a:solidFill>
                  <a:srgbClr val="000000"/>
                </a:solidFill>
                <a:effectLst/>
                <a:latin typeface="Comic Sans MS" panose="030F0702030302020204" pitchFamily="66" charset="0"/>
              </a:rPr>
              <a:t>]</a:t>
            </a:r>
            <a:r>
              <a:rPr lang="en-US" sz="3200" b="1" i="0" dirty="0">
                <a:solidFill>
                  <a:srgbClr val="000000"/>
                </a:solidFill>
                <a:effectLst/>
                <a:latin typeface="Comic Sans MS" panose="030F0702030302020204" pitchFamily="66" charset="0"/>
              </a:rPr>
              <a:t> help these women, who have </a:t>
            </a:r>
            <a:r>
              <a:rPr lang="en-US" sz="3200" b="1" i="0" dirty="0" err="1">
                <a:solidFill>
                  <a:srgbClr val="000000"/>
                </a:solidFill>
                <a:effectLst/>
                <a:latin typeface="Comic Sans MS" panose="030F0702030302020204" pitchFamily="66" charset="0"/>
              </a:rPr>
              <a:t>laboured</a:t>
            </a:r>
            <a:r>
              <a:rPr lang="en-US" sz="3200" b="1" i="0" dirty="0">
                <a:solidFill>
                  <a:srgbClr val="000000"/>
                </a:solidFill>
                <a:effectLst/>
                <a:latin typeface="Comic Sans MS" panose="030F0702030302020204" pitchFamily="66" charset="0"/>
              </a:rPr>
              <a:t> side by side with me in the gospel together with Clement and the rest of my fellow workers, whose names are in the book of life.</a:t>
            </a:r>
          </a:p>
        </p:txBody>
      </p:sp>
    </p:spTree>
    <p:extLst>
      <p:ext uri="{BB962C8B-B14F-4D97-AF65-F5344CB8AC3E}">
        <p14:creationId xmlns:p14="http://schemas.microsoft.com/office/powerpoint/2010/main" val="2923850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25F293-4A22-229D-169C-C68FE3C9F6BF}"/>
              </a:ext>
            </a:extLst>
          </p:cNvPr>
          <p:cNvSpPr txBox="1"/>
          <p:nvPr/>
        </p:nvSpPr>
        <p:spPr>
          <a:xfrm>
            <a:off x="198120" y="167640"/>
            <a:ext cx="11795760" cy="5632311"/>
          </a:xfrm>
          <a:prstGeom prst="rect">
            <a:avLst/>
          </a:prstGeom>
          <a:solidFill>
            <a:srgbClr val="92D050"/>
          </a:solidFill>
        </p:spPr>
        <p:txBody>
          <a:bodyPr wrap="square">
            <a:spAutoFit/>
          </a:bodyPr>
          <a:lstStyle/>
          <a:p>
            <a:r>
              <a:rPr lang="en-US" sz="4000" b="1" dirty="0">
                <a:latin typeface="Comic Sans MS" panose="030F0702030302020204" pitchFamily="66" charset="0"/>
              </a:rPr>
              <a:t> 28 And why are you anxious about clothing? Consider the lilies of the field, how they grow: they neither toil nor spin, 29 yet I tell you, even Solomon in all his glory was not arrayed like one of these. 30 But if God so clothes the grass of the field, which today is alive and tomorrow is thrown into the oven, will he not much more clothe you, O you of little faith? </a:t>
            </a:r>
          </a:p>
        </p:txBody>
      </p:sp>
    </p:spTree>
    <p:extLst>
      <p:ext uri="{BB962C8B-B14F-4D97-AF65-F5344CB8AC3E}">
        <p14:creationId xmlns:p14="http://schemas.microsoft.com/office/powerpoint/2010/main" val="154331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796860-9E89-2D39-3BA6-6BF1E0D773C0}"/>
              </a:ext>
            </a:extLst>
          </p:cNvPr>
          <p:cNvPicPr>
            <a:picLocks noChangeAspect="1"/>
          </p:cNvPicPr>
          <p:nvPr/>
        </p:nvPicPr>
        <p:blipFill>
          <a:blip r:embed="rId2"/>
          <a:stretch>
            <a:fillRect/>
          </a:stretch>
        </p:blipFill>
        <p:spPr>
          <a:xfrm>
            <a:off x="1809750" y="214312"/>
            <a:ext cx="8572500" cy="6429375"/>
          </a:xfrm>
          <a:prstGeom prst="rect">
            <a:avLst/>
          </a:prstGeom>
        </p:spPr>
      </p:pic>
    </p:spTree>
    <p:extLst>
      <p:ext uri="{BB962C8B-B14F-4D97-AF65-F5344CB8AC3E}">
        <p14:creationId xmlns:p14="http://schemas.microsoft.com/office/powerpoint/2010/main" val="4225929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9E2C9-B976-A077-2E2C-1C36B88AD86E}"/>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59294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0486D-B8F3-225E-1269-7DBC0AB4D6B2}"/>
              </a:ext>
            </a:extLst>
          </p:cNvPr>
          <p:cNvPicPr>
            <a:picLocks noChangeAspect="1"/>
          </p:cNvPicPr>
          <p:nvPr/>
        </p:nvPicPr>
        <p:blipFill>
          <a:blip r:embed="rId2"/>
          <a:stretch>
            <a:fillRect/>
          </a:stretch>
        </p:blipFill>
        <p:spPr>
          <a:xfrm>
            <a:off x="99934" y="0"/>
            <a:ext cx="11992131" cy="6858000"/>
          </a:xfrm>
          <a:prstGeom prst="rect">
            <a:avLst/>
          </a:prstGeom>
        </p:spPr>
      </p:pic>
    </p:spTree>
    <p:extLst>
      <p:ext uri="{BB962C8B-B14F-4D97-AF65-F5344CB8AC3E}">
        <p14:creationId xmlns:p14="http://schemas.microsoft.com/office/powerpoint/2010/main" val="448852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6B38BF-8DAE-433C-2642-C60B3E6C5F0E}"/>
              </a:ext>
            </a:extLst>
          </p:cNvPr>
          <p:cNvSpPr txBox="1"/>
          <p:nvPr/>
        </p:nvSpPr>
        <p:spPr>
          <a:xfrm>
            <a:off x="182880" y="320040"/>
            <a:ext cx="11719560" cy="5016758"/>
          </a:xfrm>
          <a:prstGeom prst="rect">
            <a:avLst/>
          </a:prstGeom>
          <a:solidFill>
            <a:srgbClr val="0070C0"/>
          </a:solidFill>
        </p:spPr>
        <p:txBody>
          <a:bodyPr wrap="square">
            <a:spAutoFit/>
          </a:bodyPr>
          <a:lstStyle/>
          <a:p>
            <a:r>
              <a:rPr lang="en-US" sz="4000" b="1" dirty="0">
                <a:latin typeface="Comic Sans MS" panose="030F0702030302020204" pitchFamily="66" charset="0"/>
              </a:rPr>
              <a:t>31 Therefore do not be anxious, saying, ‘What shall we eat?’ or ‘What shall we drink?’ or ‘What shall we wear?’ 32 For the Gentiles seek after all these things, and your heavenly Father knows that you need them all. 33 But seek first the kingdom of God and his righteousness, and all these things will be added to you.</a:t>
            </a:r>
          </a:p>
        </p:txBody>
      </p:sp>
    </p:spTree>
    <p:extLst>
      <p:ext uri="{BB962C8B-B14F-4D97-AF65-F5344CB8AC3E}">
        <p14:creationId xmlns:p14="http://schemas.microsoft.com/office/powerpoint/2010/main" val="233227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1FBFC-2708-091B-1461-E9F3126141E5}"/>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935227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2E01F-A9CC-6347-3C8E-571770B35ACA}"/>
              </a:ext>
            </a:extLst>
          </p:cNvPr>
          <p:cNvSpPr>
            <a:spLocks noGrp="1"/>
          </p:cNvSpPr>
          <p:nvPr>
            <p:ph type="title"/>
          </p:nvPr>
        </p:nvSpPr>
        <p:spPr>
          <a:xfrm>
            <a:off x="640080" y="2590165"/>
            <a:ext cx="10515600" cy="1325563"/>
          </a:xfrm>
          <a:solidFill>
            <a:srgbClr val="92D050"/>
          </a:solidFill>
        </p:spPr>
        <p:txBody>
          <a:bodyPr>
            <a:normAutofit/>
          </a:bodyPr>
          <a:lstStyle/>
          <a:p>
            <a:pPr algn="ctr"/>
            <a:r>
              <a:rPr lang="en-US" sz="6000" b="1" dirty="0">
                <a:latin typeface="Comic Sans MS" panose="030F0702030302020204" pitchFamily="66" charset="0"/>
              </a:rPr>
              <a:t>Contentment in Life</a:t>
            </a:r>
          </a:p>
        </p:txBody>
      </p:sp>
    </p:spTree>
    <p:extLst>
      <p:ext uri="{BB962C8B-B14F-4D97-AF65-F5344CB8AC3E}">
        <p14:creationId xmlns:p14="http://schemas.microsoft.com/office/powerpoint/2010/main" val="2917525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133E-DCF0-6542-0CAD-F1AC160472CE}"/>
              </a:ext>
            </a:extLst>
          </p:cNvPr>
          <p:cNvSpPr>
            <a:spLocks noGrp="1"/>
          </p:cNvSpPr>
          <p:nvPr>
            <p:ph type="title"/>
          </p:nvPr>
        </p:nvSpPr>
        <p:spPr>
          <a:solidFill>
            <a:srgbClr val="7030A0"/>
          </a:solidFill>
        </p:spPr>
        <p:txBody>
          <a:bodyPr>
            <a:normAutofit/>
          </a:bodyPr>
          <a:lstStyle/>
          <a:p>
            <a:pPr algn="ctr"/>
            <a:r>
              <a:rPr lang="en-US" sz="5400" b="1" dirty="0">
                <a:latin typeface="Comic Sans MS" panose="030F0702030302020204" pitchFamily="66" charset="0"/>
              </a:rPr>
              <a:t>Hebrews 13 v 7 - 8</a:t>
            </a:r>
          </a:p>
        </p:txBody>
      </p:sp>
      <p:sp>
        <p:nvSpPr>
          <p:cNvPr id="3" name="Content Placeholder 2">
            <a:extLst>
              <a:ext uri="{FF2B5EF4-FFF2-40B4-BE49-F238E27FC236}">
                <a16:creationId xmlns:a16="http://schemas.microsoft.com/office/drawing/2014/main" id="{B8443EAA-2903-9518-EF62-AE5039F04720}"/>
              </a:ext>
            </a:extLst>
          </p:cNvPr>
          <p:cNvSpPr>
            <a:spLocks noGrp="1"/>
          </p:cNvSpPr>
          <p:nvPr>
            <p:ph idx="1"/>
          </p:nvPr>
        </p:nvSpPr>
        <p:spPr>
          <a:solidFill>
            <a:srgbClr val="00B0F0"/>
          </a:solidFill>
        </p:spPr>
        <p:txBody>
          <a:bodyPr>
            <a:normAutofit/>
          </a:bodyPr>
          <a:lstStyle/>
          <a:p>
            <a:pPr marL="0" indent="0">
              <a:buNone/>
            </a:pPr>
            <a:r>
              <a:rPr lang="en-US" sz="4000" b="1" dirty="0">
                <a:latin typeface="Comic Sans MS" panose="030F0702030302020204" pitchFamily="66" charset="0"/>
              </a:rPr>
              <a:t>7 Remember your leaders, those who spoke to you the word of God. Consider the outcome of their way of life, and imitate their faith. 8 Jesus Christ is the same yesterday and today and for ever</a:t>
            </a:r>
          </a:p>
        </p:txBody>
      </p:sp>
    </p:spTree>
    <p:extLst>
      <p:ext uri="{BB962C8B-B14F-4D97-AF65-F5344CB8AC3E}">
        <p14:creationId xmlns:p14="http://schemas.microsoft.com/office/powerpoint/2010/main" val="2085206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FDFDB-B36A-AF7F-8C65-5FA32ADDAE0D}"/>
              </a:ext>
            </a:extLst>
          </p:cNvPr>
          <p:cNvPicPr>
            <a:picLocks noChangeAspect="1"/>
          </p:cNvPicPr>
          <p:nvPr/>
        </p:nvPicPr>
        <p:blipFill>
          <a:blip r:embed="rId2"/>
          <a:stretch>
            <a:fillRect/>
          </a:stretch>
        </p:blipFill>
        <p:spPr>
          <a:xfrm>
            <a:off x="1508760" y="370840"/>
            <a:ext cx="9281160" cy="6187440"/>
          </a:xfrm>
          <a:prstGeom prst="rect">
            <a:avLst/>
          </a:prstGeom>
        </p:spPr>
      </p:pic>
    </p:spTree>
    <p:extLst>
      <p:ext uri="{BB962C8B-B14F-4D97-AF65-F5344CB8AC3E}">
        <p14:creationId xmlns:p14="http://schemas.microsoft.com/office/powerpoint/2010/main" val="2926435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0874E8-FAEB-7D7D-D9DE-56D70247554A}"/>
              </a:ext>
            </a:extLst>
          </p:cNvPr>
          <p:cNvPicPr>
            <a:picLocks noChangeAspect="1"/>
          </p:cNvPicPr>
          <p:nvPr/>
        </p:nvPicPr>
        <p:blipFill>
          <a:blip r:embed="rId2"/>
          <a:stretch>
            <a:fillRect/>
          </a:stretch>
        </p:blipFill>
        <p:spPr>
          <a:xfrm>
            <a:off x="951244" y="0"/>
            <a:ext cx="10289512" cy="6858000"/>
          </a:xfrm>
          <a:prstGeom prst="rect">
            <a:avLst/>
          </a:prstGeom>
        </p:spPr>
      </p:pic>
    </p:spTree>
    <p:extLst>
      <p:ext uri="{BB962C8B-B14F-4D97-AF65-F5344CB8AC3E}">
        <p14:creationId xmlns:p14="http://schemas.microsoft.com/office/powerpoint/2010/main" val="1575544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EFA292-5A8B-2F45-9C3F-A6AF623E3294}"/>
              </a:ext>
            </a:extLst>
          </p:cNvPr>
          <p:cNvSpPr txBox="1"/>
          <p:nvPr/>
        </p:nvSpPr>
        <p:spPr>
          <a:xfrm>
            <a:off x="167640" y="198120"/>
            <a:ext cx="11780520" cy="3539430"/>
          </a:xfrm>
          <a:prstGeom prst="rect">
            <a:avLst/>
          </a:prstGeom>
          <a:solidFill>
            <a:srgbClr val="00B050"/>
          </a:solidFill>
        </p:spPr>
        <p:txBody>
          <a:bodyPr wrap="square">
            <a:spAutoFit/>
          </a:bodyPr>
          <a:lstStyle/>
          <a:p>
            <a:r>
              <a:rPr lang="en-US" sz="3200" b="1" dirty="0">
                <a:latin typeface="Comic Sans MS" panose="030F0702030302020204" pitchFamily="66" charset="0"/>
              </a:rPr>
              <a:t>4 Rejoice in the Lord always; again I will say, Rejoice. 5 Let your reasonableness be known to everyone. The Lord is at hand; 6 do not be anxious about anything, but in everything by prayer and supplication with thanksgiving let your requests be made known to God. 7 And the peace of God, which surpasses all understanding, will guard your hearts and your minds in Christ Jesus.</a:t>
            </a:r>
          </a:p>
        </p:txBody>
      </p:sp>
    </p:spTree>
    <p:extLst>
      <p:ext uri="{BB962C8B-B14F-4D97-AF65-F5344CB8AC3E}">
        <p14:creationId xmlns:p14="http://schemas.microsoft.com/office/powerpoint/2010/main" val="876640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FA5740-ECA1-877E-EC94-68FDEFF927FE}"/>
              </a:ext>
            </a:extLst>
          </p:cNvPr>
          <p:cNvSpPr txBox="1"/>
          <p:nvPr/>
        </p:nvSpPr>
        <p:spPr>
          <a:xfrm>
            <a:off x="175260" y="1428095"/>
            <a:ext cx="11841480" cy="3785652"/>
          </a:xfrm>
          <a:prstGeom prst="rect">
            <a:avLst/>
          </a:prstGeom>
          <a:solidFill>
            <a:srgbClr val="FFC000"/>
          </a:solidFill>
        </p:spPr>
        <p:txBody>
          <a:bodyPr wrap="square">
            <a:spAutoFit/>
          </a:bodyPr>
          <a:lstStyle/>
          <a:p>
            <a:r>
              <a:rPr lang="en-US" sz="4800" b="1" dirty="0">
                <a:latin typeface="Comic Sans MS" panose="030F0702030302020204" pitchFamily="66" charset="0"/>
              </a:rPr>
              <a:t>19 And my God will supply every need of yours according to his riches in glory in Christ Jesus. 20 To our God and Father be glory for ever and ever. Amen.</a:t>
            </a:r>
          </a:p>
        </p:txBody>
      </p:sp>
    </p:spTree>
    <p:extLst>
      <p:ext uri="{BB962C8B-B14F-4D97-AF65-F5344CB8AC3E}">
        <p14:creationId xmlns:p14="http://schemas.microsoft.com/office/powerpoint/2010/main" val="1587743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E970EA-75C5-862E-A647-B7F0B472C2C2}"/>
              </a:ext>
            </a:extLst>
          </p:cNvPr>
          <p:cNvPicPr>
            <a:picLocks noChangeAspect="1"/>
          </p:cNvPicPr>
          <p:nvPr/>
        </p:nvPicPr>
        <p:blipFill>
          <a:blip r:embed="rId2"/>
          <a:stretch>
            <a:fillRect/>
          </a:stretch>
        </p:blipFill>
        <p:spPr>
          <a:xfrm>
            <a:off x="1234440" y="137160"/>
            <a:ext cx="9692640" cy="6614160"/>
          </a:xfrm>
          <a:prstGeom prst="rect">
            <a:avLst/>
          </a:prstGeom>
        </p:spPr>
      </p:pic>
    </p:spTree>
    <p:extLst>
      <p:ext uri="{BB962C8B-B14F-4D97-AF65-F5344CB8AC3E}">
        <p14:creationId xmlns:p14="http://schemas.microsoft.com/office/powerpoint/2010/main" val="948495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F57EBF-73DE-7A8F-032C-200A0C6FECC8}"/>
              </a:ext>
            </a:extLst>
          </p:cNvPr>
          <p:cNvSpPr txBox="1"/>
          <p:nvPr/>
        </p:nvSpPr>
        <p:spPr>
          <a:xfrm>
            <a:off x="228600" y="228600"/>
            <a:ext cx="11673840" cy="3539430"/>
          </a:xfrm>
          <a:prstGeom prst="rect">
            <a:avLst/>
          </a:prstGeom>
          <a:solidFill>
            <a:srgbClr val="00B050"/>
          </a:solidFill>
        </p:spPr>
        <p:txBody>
          <a:bodyPr wrap="square">
            <a:spAutoFit/>
          </a:bodyPr>
          <a:lstStyle/>
          <a:p>
            <a:r>
              <a:rPr lang="en-US" sz="3200" b="1" dirty="0">
                <a:latin typeface="Comic Sans MS" panose="030F0702030302020204" pitchFamily="66" charset="0"/>
              </a:rPr>
              <a:t>8 Finally, brothers, whatever is true, whatever is </a:t>
            </a:r>
            <a:r>
              <a:rPr lang="en-US" sz="3200" b="1" dirty="0" err="1">
                <a:latin typeface="Comic Sans MS" panose="030F0702030302020204" pitchFamily="66" charset="0"/>
              </a:rPr>
              <a:t>honourable</a:t>
            </a:r>
            <a:r>
              <a:rPr lang="en-US" sz="3200" b="1" dirty="0">
                <a:latin typeface="Comic Sans MS" panose="030F0702030302020204" pitchFamily="66" charset="0"/>
              </a:rPr>
              <a:t>, whatever is just, whatever is pure, whatever is lovely, whatever is commendable, if there is any excellence, if there is anything worthy of praise, think about these things. 9 What you have learned and received and heard and seen in me—</a:t>
            </a:r>
            <a:r>
              <a:rPr lang="en-US" sz="3200" b="1" dirty="0" err="1">
                <a:latin typeface="Comic Sans MS" panose="030F0702030302020204" pitchFamily="66" charset="0"/>
              </a:rPr>
              <a:t>practise</a:t>
            </a:r>
            <a:r>
              <a:rPr lang="en-US" sz="3200" b="1" dirty="0">
                <a:latin typeface="Comic Sans MS" panose="030F0702030302020204" pitchFamily="66" charset="0"/>
              </a:rPr>
              <a:t> these things, and the God of peace will be with you.</a:t>
            </a:r>
          </a:p>
        </p:txBody>
      </p:sp>
    </p:spTree>
    <p:extLst>
      <p:ext uri="{BB962C8B-B14F-4D97-AF65-F5344CB8AC3E}">
        <p14:creationId xmlns:p14="http://schemas.microsoft.com/office/powerpoint/2010/main" val="2805522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E4A5FB-4FE2-1E7E-7EA0-837B1CBB3823}"/>
              </a:ext>
            </a:extLst>
          </p:cNvPr>
          <p:cNvSpPr txBox="1"/>
          <p:nvPr/>
        </p:nvSpPr>
        <p:spPr>
          <a:xfrm>
            <a:off x="213360" y="167640"/>
            <a:ext cx="11765280" cy="5016758"/>
          </a:xfrm>
          <a:prstGeom prst="rect">
            <a:avLst/>
          </a:prstGeom>
          <a:solidFill>
            <a:srgbClr val="00B050"/>
          </a:solidFill>
        </p:spPr>
        <p:txBody>
          <a:bodyPr wrap="square">
            <a:spAutoFit/>
          </a:bodyPr>
          <a:lstStyle/>
          <a:p>
            <a:r>
              <a:rPr lang="en-US" sz="3200" b="1" dirty="0">
                <a:latin typeface="Comic Sans MS" panose="030F0702030302020204" pitchFamily="66" charset="0"/>
              </a:rPr>
              <a:t>God's Provision</a:t>
            </a:r>
          </a:p>
          <a:p>
            <a:r>
              <a:rPr lang="en-US" sz="3200" b="1" dirty="0">
                <a:latin typeface="Comic Sans MS" panose="030F0702030302020204" pitchFamily="66" charset="0"/>
              </a:rPr>
              <a:t>10 I rejoiced in the Lord greatly that now at length you have revived your concern for me. You were indeed concerned for me, but you had no opportunity. 11 Not that I am speaking of being in need, for I have learned in whatever situation I am to be content. 12 I know how to be brought low, and I know how to abound. In any and every circumstance, I have learned the secret of facing plenty and hunger, abundance and need. 13 I can do all things through him who strengthens me.</a:t>
            </a:r>
          </a:p>
        </p:txBody>
      </p:sp>
    </p:spTree>
    <p:extLst>
      <p:ext uri="{BB962C8B-B14F-4D97-AF65-F5344CB8AC3E}">
        <p14:creationId xmlns:p14="http://schemas.microsoft.com/office/powerpoint/2010/main" val="2653336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D3FCCE-9689-593F-45E9-3A1D7EA732D5}"/>
              </a:ext>
            </a:extLst>
          </p:cNvPr>
          <p:cNvSpPr txBox="1"/>
          <p:nvPr/>
        </p:nvSpPr>
        <p:spPr>
          <a:xfrm>
            <a:off x="198120" y="121921"/>
            <a:ext cx="11795760" cy="6494085"/>
          </a:xfrm>
          <a:prstGeom prst="rect">
            <a:avLst/>
          </a:prstGeom>
          <a:solidFill>
            <a:srgbClr val="00B050"/>
          </a:solidFill>
        </p:spPr>
        <p:txBody>
          <a:bodyPr wrap="square">
            <a:spAutoFit/>
          </a:bodyPr>
          <a:lstStyle/>
          <a:p>
            <a:r>
              <a:rPr lang="en-US" sz="3200" b="1" dirty="0">
                <a:latin typeface="Comic Sans MS" panose="030F0702030302020204" pitchFamily="66" charset="0"/>
              </a:rPr>
              <a:t>14 Yet it was kind of you to share[c] my trouble. 15 And you Philippians yourselves know that in the beginning of the gospel, when I left Macedonia, no church entered into partnership with me in giving and receiving, except you only. 16 Even in Thessalonica you sent me help for my needs once and again. 17 Not that I seek the gift, but I seek the fruit that increases to your credit.[d] 18 I have received full payment, and more. I am well supplied, having received from Epaphroditus the gifts you sent, a fragrant offering, a sacrifice acceptable and pleasing to God. 19 And my God will supply every need of yours according to his riches in glory in Christ Jesus. 20 To our God and Father be glory for ever and ever. Amen.</a:t>
            </a:r>
          </a:p>
        </p:txBody>
      </p:sp>
    </p:spTree>
    <p:extLst>
      <p:ext uri="{BB962C8B-B14F-4D97-AF65-F5344CB8AC3E}">
        <p14:creationId xmlns:p14="http://schemas.microsoft.com/office/powerpoint/2010/main" val="42738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8FC96-EAC4-784D-209F-91E826AE235C}"/>
              </a:ext>
            </a:extLst>
          </p:cNvPr>
          <p:cNvSpPr txBox="1"/>
          <p:nvPr/>
        </p:nvSpPr>
        <p:spPr>
          <a:xfrm>
            <a:off x="167640" y="152400"/>
            <a:ext cx="11811000" cy="3539430"/>
          </a:xfrm>
          <a:prstGeom prst="rect">
            <a:avLst/>
          </a:prstGeom>
          <a:solidFill>
            <a:srgbClr val="00B050"/>
          </a:solidFill>
        </p:spPr>
        <p:txBody>
          <a:bodyPr wrap="square">
            <a:spAutoFit/>
          </a:bodyPr>
          <a:lstStyle/>
          <a:p>
            <a:r>
              <a:rPr lang="en-US" sz="3200" b="1" dirty="0">
                <a:latin typeface="Comic Sans MS" panose="030F0702030302020204" pitchFamily="66" charset="0"/>
              </a:rPr>
              <a:t>Final Greetings</a:t>
            </a:r>
          </a:p>
          <a:p>
            <a:r>
              <a:rPr lang="en-US" sz="3200" b="1" dirty="0">
                <a:latin typeface="Comic Sans MS" panose="030F0702030302020204" pitchFamily="66" charset="0"/>
              </a:rPr>
              <a:t>21 Greet every saint in Christ Jesus. The brothers who are with me greet you. 22 All the saints greet you, especially those of Caesar's household.</a:t>
            </a:r>
          </a:p>
          <a:p>
            <a:endParaRPr lang="en-US" sz="3200" b="1" dirty="0">
              <a:latin typeface="Comic Sans MS" panose="030F0702030302020204" pitchFamily="66" charset="0"/>
            </a:endParaRPr>
          </a:p>
          <a:p>
            <a:r>
              <a:rPr lang="en-US" sz="3200" b="1" dirty="0">
                <a:latin typeface="Comic Sans MS" panose="030F0702030302020204" pitchFamily="66" charset="0"/>
              </a:rPr>
              <a:t>23 The grace of the Lord Jesus Christ be with your spirit.</a:t>
            </a:r>
          </a:p>
        </p:txBody>
      </p:sp>
    </p:spTree>
    <p:extLst>
      <p:ext uri="{BB962C8B-B14F-4D97-AF65-F5344CB8AC3E}">
        <p14:creationId xmlns:p14="http://schemas.microsoft.com/office/powerpoint/2010/main" val="248247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A775-73AE-BC68-5D90-1013DC5A06B7}"/>
              </a:ext>
            </a:extLst>
          </p:cNvPr>
          <p:cNvSpPr>
            <a:spLocks noGrp="1"/>
          </p:cNvSpPr>
          <p:nvPr>
            <p:ph type="title"/>
          </p:nvPr>
        </p:nvSpPr>
        <p:spPr>
          <a:solidFill>
            <a:schemeClr val="tx2">
              <a:lumMod val="50000"/>
              <a:lumOff val="50000"/>
            </a:schemeClr>
          </a:solidFill>
        </p:spPr>
        <p:txBody>
          <a:bodyPr>
            <a:normAutofit/>
          </a:bodyPr>
          <a:lstStyle/>
          <a:p>
            <a:pPr algn="ctr"/>
            <a:r>
              <a:rPr lang="en-US" sz="4800" b="1" dirty="0">
                <a:latin typeface="Comic Sans MS" panose="030F0702030302020204" pitchFamily="66" charset="0"/>
              </a:rPr>
              <a:t>Love, Peace and Contentment</a:t>
            </a:r>
          </a:p>
        </p:txBody>
      </p:sp>
      <p:sp>
        <p:nvSpPr>
          <p:cNvPr id="3" name="Content Placeholder 2">
            <a:extLst>
              <a:ext uri="{FF2B5EF4-FFF2-40B4-BE49-F238E27FC236}">
                <a16:creationId xmlns:a16="http://schemas.microsoft.com/office/drawing/2014/main" id="{9B0EDA24-0F13-CDD4-72A3-28828AAB0073}"/>
              </a:ext>
            </a:extLst>
          </p:cNvPr>
          <p:cNvSpPr>
            <a:spLocks noGrp="1"/>
          </p:cNvSpPr>
          <p:nvPr>
            <p:ph idx="1"/>
          </p:nvPr>
        </p:nvSpPr>
        <p:spPr>
          <a:solidFill>
            <a:srgbClr val="92D050"/>
          </a:solidFill>
        </p:spPr>
        <p:txBody>
          <a:bodyPr>
            <a:normAutofit/>
          </a:bodyPr>
          <a:lstStyle/>
          <a:p>
            <a:r>
              <a:rPr lang="en-US" sz="4000" b="1" dirty="0">
                <a:latin typeface="Comic Sans MS" panose="030F0702030302020204" pitchFamily="66" charset="0"/>
              </a:rPr>
              <a:t>Paul loved the Philippians</a:t>
            </a:r>
          </a:p>
          <a:p>
            <a:endParaRPr lang="en-US" sz="4000" b="1" dirty="0">
              <a:latin typeface="Comic Sans MS" panose="030F0702030302020204" pitchFamily="66" charset="0"/>
            </a:endParaRPr>
          </a:p>
          <a:p>
            <a:r>
              <a:rPr lang="en-US" sz="4000" b="1" dirty="0">
                <a:latin typeface="Comic Sans MS" panose="030F0702030302020204" pitchFamily="66" charset="0"/>
              </a:rPr>
              <a:t>The Peace of God</a:t>
            </a:r>
          </a:p>
          <a:p>
            <a:endParaRPr lang="en-US" sz="4000" b="1" dirty="0">
              <a:latin typeface="Comic Sans MS" panose="030F0702030302020204" pitchFamily="66" charset="0"/>
            </a:endParaRPr>
          </a:p>
          <a:p>
            <a:r>
              <a:rPr lang="en-US" sz="4000" b="1" dirty="0">
                <a:latin typeface="Comic Sans MS" panose="030F0702030302020204" pitchFamily="66" charset="0"/>
              </a:rPr>
              <a:t>Contentment in Life</a:t>
            </a:r>
          </a:p>
        </p:txBody>
      </p:sp>
    </p:spTree>
    <p:extLst>
      <p:ext uri="{BB962C8B-B14F-4D97-AF65-F5344CB8AC3E}">
        <p14:creationId xmlns:p14="http://schemas.microsoft.com/office/powerpoint/2010/main" val="1567272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BB873-EA70-FFCE-CCFD-569C5E7CABC8}"/>
              </a:ext>
            </a:extLst>
          </p:cNvPr>
          <p:cNvSpPr>
            <a:spLocks noGrp="1"/>
          </p:cNvSpPr>
          <p:nvPr>
            <p:ph type="title"/>
          </p:nvPr>
        </p:nvSpPr>
        <p:spPr>
          <a:xfrm>
            <a:off x="1158240" y="1661160"/>
            <a:ext cx="10515600" cy="2430621"/>
          </a:xfrm>
          <a:solidFill>
            <a:srgbClr val="92D050"/>
          </a:solidFill>
        </p:spPr>
        <p:txBody>
          <a:bodyPr anchor="b">
            <a:noAutofit/>
          </a:bodyPr>
          <a:lstStyle/>
          <a:p>
            <a:pPr algn="ctr"/>
            <a:r>
              <a:rPr lang="en-US" sz="6000" b="1" dirty="0">
                <a:latin typeface="Comic Sans MS" panose="030F0702030302020204" pitchFamily="66" charset="0"/>
              </a:rPr>
              <a:t>Paul loved the Philippians</a:t>
            </a:r>
            <a:br>
              <a:rPr lang="en-US" sz="6000" b="1" dirty="0">
                <a:latin typeface="Comic Sans MS" panose="030F0702030302020204" pitchFamily="66" charset="0"/>
              </a:rPr>
            </a:br>
            <a:endParaRPr lang="en-US" sz="6000" b="1" dirty="0">
              <a:latin typeface="Comic Sans MS" panose="030F0702030302020204" pitchFamily="66" charset="0"/>
            </a:endParaRPr>
          </a:p>
        </p:txBody>
      </p:sp>
    </p:spTree>
    <p:extLst>
      <p:ext uri="{BB962C8B-B14F-4D97-AF65-F5344CB8AC3E}">
        <p14:creationId xmlns:p14="http://schemas.microsoft.com/office/powerpoint/2010/main" val="873178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TotalTime>
  <Words>1288</Words>
  <Application>Microsoft Office PowerPoint</Application>
  <PresentationFormat>Widescreen</PresentationFormat>
  <Paragraphs>42</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Aptos Display</vt:lpstr>
      <vt:lpstr>Arial</vt:lpstr>
      <vt:lpstr>Comic Sans MS</vt:lpstr>
      <vt:lpstr>Office Theme</vt:lpstr>
      <vt:lpstr>Philippians 4</vt:lpstr>
      <vt:lpstr>PowerPoint Presentation</vt:lpstr>
      <vt:lpstr>PowerPoint Presentation</vt:lpstr>
      <vt:lpstr>PowerPoint Presentation</vt:lpstr>
      <vt:lpstr>PowerPoint Presentation</vt:lpstr>
      <vt:lpstr>PowerPoint Presentation</vt:lpstr>
      <vt:lpstr>PowerPoint Presentation</vt:lpstr>
      <vt:lpstr>Love, Peace and Contentment</vt:lpstr>
      <vt:lpstr>Paul loved the Philippians </vt:lpstr>
      <vt:lpstr>Matthew 7 v 24 -27</vt:lpstr>
      <vt:lpstr>PowerPoint Presentation</vt:lpstr>
      <vt:lpstr>PowerPoint Presentation</vt:lpstr>
      <vt:lpstr>The Peace of God </vt:lpstr>
      <vt:lpstr>PowerPoint Presentation</vt:lpstr>
      <vt:lpstr>PowerPoint Presentation</vt:lpstr>
      <vt:lpstr>Matthew 6 v 25 - 33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Contentment in Life</vt:lpstr>
      <vt:lpstr>Hebrews 13 v 7 - 8</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Collins</dc:creator>
  <cp:lastModifiedBy>Michael Collins</cp:lastModifiedBy>
  <cp:revision>2</cp:revision>
  <dcterms:created xsi:type="dcterms:W3CDTF">2025-08-28T11:11:53Z</dcterms:created>
  <dcterms:modified xsi:type="dcterms:W3CDTF">2025-08-28T12:43:15Z</dcterms:modified>
</cp:coreProperties>
</file>